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VAULT™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Web3 Longevity Platform</a:t>
            </a:r>
            <a:endParaRPr lang="en-US" sz="1520" dirty="0"/>
          </a:p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 Your Biology.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6565392" y="850392"/>
            <a:ext cx="5111496" cy="5385816"/>
          </a:xfrm>
          <a:prstGeom prst="roundRect">
            <a:avLst>
              <a:gd name="adj" fmla="val 2504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9" name="Image 0" descr="/mnt/data/a_cinematic_futuristic_digital_concept_scene_over_batch_1.png">    </p:cNvPr>
          <p:cNvPicPr>
            <a:picLocks noChangeAspect="1"/>
          </p:cNvPicPr>
          <p:nvPr/>
        </p:nvPicPr>
        <p:blipFill>
          <a:blip r:embed="rId1"/>
          <a:srcRect l="23303" r="23303" t="0" b="0"/>
          <a:stretch/>
        </p:blipFill>
        <p:spPr>
          <a:xfrm>
            <a:off x="6583680" y="868680"/>
            <a:ext cx="5074920" cy="534924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6583680" y="868680"/>
            <a:ext cx="5074920" cy="5349240"/>
          </a:xfrm>
          <a:prstGeom prst="roundRect">
            <a:avLst>
              <a:gd name="adj" fmla="val 2523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40080" y="2971800"/>
            <a:ext cx="1828800" cy="292608"/>
          </a:xfrm>
          <a:prstGeom prst="roundRect">
            <a:avLst>
              <a:gd name="adj" fmla="val 37500"/>
            </a:avLst>
          </a:prstGeom>
          <a:solidFill>
            <a:srgbClr val="D7B56D">
              <a:alpha val="16000"/>
            </a:srgbClr>
          </a:solidFill>
          <a:ln w="7620">
            <a:solidFill>
              <a:srgbClr val="D7B56D">
                <a:alpha val="7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49808" y="3044952"/>
            <a:ext cx="1609344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PRESENTATION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325880"/>
            <a:ext cx="63093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6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HUMAN VAULT™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621792" y="2057400"/>
            <a:ext cx="63093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Own Your Biology.</a:t>
            </a:r>
            <a:endParaRPr lang="en-US" sz="2400" dirty="0"/>
          </a:p>
          <a:p>
            <a:pPr indent="0" marL="0">
              <a:buNone/>
            </a:pPr>
            <a:r>
              <a:rPr lang="en-US" sz="2400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Turn fragmented health data into a trusted personal asset.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640080" y="4160520"/>
            <a:ext cx="32918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4526280"/>
            <a:ext cx="43891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 collaboration with The Art of Positioning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640080" y="4983480"/>
            <a:ext cx="2743200" cy="0"/>
          </a:xfrm>
          <a:prstGeom prst="line">
            <a:avLst/>
          </a:prstGeom>
          <a:noFill/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40080" y="516636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Sales narrative • Platform design • Strategic positioning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7571232" y="941832"/>
            <a:ext cx="3785616" cy="4379976"/>
          </a:xfrm>
          <a:prstGeom prst="roundRect">
            <a:avLst>
              <a:gd name="adj" fmla="val 338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3" name="Image 0" descr="/mnt/data/a_hyper_realistic_futuristic_3d_render_with_a_dar_batch_4.png">    </p:cNvPr>
          <p:cNvPicPr>
            <a:picLocks noChangeAspect="1"/>
          </p:cNvPicPr>
          <p:nvPr/>
        </p:nvPicPr>
        <p:blipFill>
          <a:blip r:embed="rId1"/>
          <a:srcRect l="25711" r="25711" t="0" b="0"/>
          <a:stretch/>
        </p:blipFill>
        <p:spPr>
          <a:xfrm>
            <a:off x="7589520" y="960120"/>
            <a:ext cx="3749040" cy="4343400"/>
          </a:xfrm>
          <a:prstGeom prst="rect">
            <a:avLst/>
          </a:prstGeom>
        </p:spPr>
      </p:pic>
      <p:sp>
        <p:nvSpPr>
          <p:cNvPr id="14" name="Shape 11"/>
          <p:cNvSpPr/>
          <p:nvPr/>
        </p:nvSpPr>
        <p:spPr>
          <a:xfrm>
            <a:off x="7589520" y="960120"/>
            <a:ext cx="3749040" cy="4343400"/>
          </a:xfrm>
          <a:prstGeom prst="roundRect">
            <a:avLst>
              <a:gd name="adj" fmla="val 3415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868680"/>
            <a:ext cx="34747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dirty="0">
                <a:solidFill>
                  <a:srgbClr val="D7B56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234440" y="1143000"/>
            <a:ext cx="580644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1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Your body is your greatest asset. You should own its data.</a:t>
            </a:r>
            <a:endParaRPr lang="en-US" sz="3100" dirty="0"/>
          </a:p>
        </p:txBody>
      </p:sp>
      <p:sp>
        <p:nvSpPr>
          <p:cNvPr id="8" name="Text 6"/>
          <p:cNvSpPr/>
          <p:nvPr/>
        </p:nvSpPr>
        <p:spPr>
          <a:xfrm>
            <a:off x="1207008" y="28803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thesis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7479792" y="941832"/>
            <a:ext cx="3877056" cy="4242816"/>
          </a:xfrm>
          <a:prstGeom prst="roundRect">
            <a:avLst>
              <a:gd name="adj" fmla="val 3302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0" name="Image 0" descr="/mnt/data/a_high_end_cyber_biometric_security_concept_scene_batch_7.png">    </p:cNvPr>
          <p:cNvPicPr>
            <a:picLocks noChangeAspect="1"/>
          </p:cNvPicPr>
          <p:nvPr/>
        </p:nvPicPr>
        <p:blipFill>
          <a:blip r:embed="rId1"/>
          <a:srcRect l="24307" r="24307" t="0" b="0"/>
          <a:stretch/>
        </p:blipFill>
        <p:spPr>
          <a:xfrm>
            <a:off x="7498080" y="960120"/>
            <a:ext cx="3840480" cy="4206240"/>
          </a:xfrm>
          <a:prstGeom prst="rect">
            <a:avLst/>
          </a:prstGeom>
        </p:spPr>
      </p:pic>
      <p:sp>
        <p:nvSpPr>
          <p:cNvPr id="11" name="Shape 8"/>
          <p:cNvSpPr/>
          <p:nvPr/>
        </p:nvSpPr>
        <p:spPr>
          <a:xfrm>
            <a:off x="7498080" y="960120"/>
            <a:ext cx="3840480" cy="4206240"/>
          </a:xfrm>
          <a:prstGeom prst="roundRect">
            <a:avLst>
              <a:gd name="adj" fmla="val 3333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problem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Biyolojik veri bugün parçalı, pasif ve başkasının sisteminde kilitli.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31520" y="282549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32688" y="2743200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DNA, kan testleri, uyku, beslenme ve cihaz verileri ayrı yerlerde duruyor.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31520" y="3392424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32688" y="3310128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Kişi kendi sağlık hafızasının gerçek sahibi gibi davranamıyor.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31520" y="395935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32688" y="3877056"/>
            <a:ext cx="519379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Araştırma için değerli veri var; güven, izin ve ödül mekanizması zayıf.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6611112" y="941832"/>
            <a:ext cx="4837176" cy="5202936"/>
          </a:xfrm>
          <a:prstGeom prst="roundRect">
            <a:avLst>
              <a:gd name="adj" fmla="val 2647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5" name="Image 0" descr="/mnt/data/a_hyper_realistic_futuristic_3d_render_with_a_dar_batch_4.png">    </p:cNvPr>
          <p:cNvPicPr>
            <a:picLocks noChangeAspect="1"/>
          </p:cNvPicPr>
          <p:nvPr/>
        </p:nvPicPr>
        <p:blipFill>
          <a:blip r:embed="rId1"/>
          <a:srcRect l="23852" r="23852" t="0" b="0"/>
          <a:stretch/>
        </p:blipFill>
        <p:spPr>
          <a:xfrm>
            <a:off x="6629400" y="960120"/>
            <a:ext cx="4800600" cy="5166360"/>
          </a:xfrm>
          <a:prstGeom prst="rect">
            <a:avLst/>
          </a:prstGeom>
        </p:spPr>
      </p:pic>
      <p:sp>
        <p:nvSpPr>
          <p:cNvPr id="16" name="Shape 13"/>
          <p:cNvSpPr/>
          <p:nvPr/>
        </p:nvSpPr>
        <p:spPr>
          <a:xfrm>
            <a:off x="6629400" y="960120"/>
            <a:ext cx="4800600" cy="5166360"/>
          </a:xfrm>
          <a:prstGeom prst="roundRect">
            <a:avLst>
              <a:gd name="adj" fmla="val 2667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solution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Kişiye ait, izin temelli ve AI destekli biyolojik veri kasası.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Collect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Laboratuvar, hastane, wearable ve beslenme verisi tek yerde.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7432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30906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2461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Kimlik, izin ve erişim kontrolü kullanıcıda.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Understand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yaşam tarzı, risk ve longevity içgörüleri üretir.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40507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Contribute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3982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5537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Anonim araştırma katkısı doğrulanır ve ödüllendirilir.</a:t>
            </a:r>
            <a:endParaRPr lang="en-US" sz="980" dirty="0"/>
          </a:p>
        </p:txBody>
      </p:sp>
      <p:sp>
        <p:nvSpPr>
          <p:cNvPr id="20" name="Text 18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Platform architecture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Veri kasası üstüne kurulan üç gelirli ürün katmanı.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85800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Personal Vault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685800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85800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Kişisel sağlık veri cüzdanı ve izin paneli.</a:t>
            </a:r>
            <a:endParaRPr lang="en-US" sz="980" dirty="0"/>
          </a:p>
        </p:txBody>
      </p:sp>
      <p:sp>
        <p:nvSpPr>
          <p:cNvPr id="11" name="Text 9"/>
          <p:cNvSpPr/>
          <p:nvPr/>
        </p:nvSpPr>
        <p:spPr>
          <a:xfrm>
            <a:off x="3675888" y="2514600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Longevity AI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3675888" y="2862072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75888" y="3017520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Kişiye özel rutin, risk ve optimizasyon önerileri.</a:t>
            </a:r>
            <a:endParaRPr lang="en-US" sz="980" dirty="0"/>
          </a:p>
        </p:txBody>
      </p:sp>
      <p:sp>
        <p:nvSpPr>
          <p:cNvPr id="14" name="Text 12"/>
          <p:cNvSpPr/>
          <p:nvPr/>
        </p:nvSpPr>
        <p:spPr>
          <a:xfrm>
            <a:off x="685800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Exchange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85800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85800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Anonim veri paylaşımı ve katkı ödülü.</a:t>
            </a:r>
            <a:endParaRPr lang="en-US" sz="980" dirty="0"/>
          </a:p>
        </p:txBody>
      </p:sp>
      <p:sp>
        <p:nvSpPr>
          <p:cNvPr id="17" name="Text 15"/>
          <p:cNvSpPr/>
          <p:nvPr/>
        </p:nvSpPr>
        <p:spPr>
          <a:xfrm>
            <a:off x="3675888" y="3822192"/>
            <a:ext cx="267004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Trust Layer</a:t>
            </a:r>
            <a:endParaRPr lang="en-US" sz="1350" dirty="0"/>
          </a:p>
        </p:txBody>
      </p:sp>
      <p:sp>
        <p:nvSpPr>
          <p:cNvPr id="18" name="Shape 16"/>
          <p:cNvSpPr/>
          <p:nvPr/>
        </p:nvSpPr>
        <p:spPr>
          <a:xfrm>
            <a:off x="3675888" y="4169664"/>
            <a:ext cx="2242840" cy="0"/>
          </a:xfrm>
          <a:prstGeom prst="line">
            <a:avLst/>
          </a:prstGeom>
          <a:noFill/>
          <a:ln w="8890">
            <a:solidFill>
              <a:srgbClr val="273247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675888" y="4325112"/>
            <a:ext cx="2670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Web3 tabanlı erişim kayıtları ve denetlenebilir izin.</a:t>
            </a:r>
            <a:endParaRPr lang="en-US" sz="980" dirty="0"/>
          </a:p>
        </p:txBody>
      </p:sp>
      <p:sp>
        <p:nvSpPr>
          <p:cNvPr id="20" name="Shape 18"/>
          <p:cNvSpPr/>
          <p:nvPr/>
        </p:nvSpPr>
        <p:spPr>
          <a:xfrm>
            <a:off x="7616952" y="1216152"/>
            <a:ext cx="3602736" cy="4288536"/>
          </a:xfrm>
          <a:prstGeom prst="roundRect">
            <a:avLst>
              <a:gd name="adj" fmla="val 3553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21" name="Image 0" descr="/mnt/data/a_cinematic_futuristic_digital_concept_scene_over_batch_1.png">    </p:cNvPr>
          <p:cNvPicPr>
            <a:picLocks noChangeAspect="1"/>
          </p:cNvPicPr>
          <p:nvPr/>
        </p:nvPicPr>
        <p:blipFill>
          <a:blip r:embed="rId1"/>
          <a:srcRect l="26399" r="26399" t="0" b="0"/>
          <a:stretch/>
        </p:blipFill>
        <p:spPr>
          <a:xfrm>
            <a:off x="7635240" y="1234440"/>
            <a:ext cx="3566160" cy="4251960"/>
          </a:xfrm>
          <a:prstGeom prst="rect">
            <a:avLst/>
          </a:prstGeom>
        </p:spPr>
      </p:pic>
      <p:sp>
        <p:nvSpPr>
          <p:cNvPr id="22" name="Shape 19"/>
          <p:cNvSpPr/>
          <p:nvPr/>
        </p:nvSpPr>
        <p:spPr>
          <a:xfrm>
            <a:off x="7635240" y="1234440"/>
            <a:ext cx="3566160" cy="4251960"/>
          </a:xfrm>
          <a:prstGeom prst="roundRect">
            <a:avLst>
              <a:gd name="adj" fmla="val 3590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buys first?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İlk pazar: birey değil; güvene ihtiyacı olan kurumlar.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82549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743200"/>
            <a:ext cx="5010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Longevity klinikleri ve premium wellness merkezleri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37413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291840"/>
            <a:ext cx="5010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Sigorta ve kurumsal wellbeing programları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392277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840480"/>
            <a:ext cx="5010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Üniversite araştırma merkezleri ve biyobankalar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77240" y="447141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389120"/>
            <a:ext cx="501091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Wearable ve lab iş ortaklıkları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7040880" y="210312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B2B2C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040880" y="259689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dağıtım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8641080" y="210312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Consent</a:t>
            </a:r>
            <a:endParaRPr lang="en-US" sz="2400" dirty="0"/>
          </a:p>
        </p:txBody>
      </p:sp>
      <p:sp>
        <p:nvSpPr>
          <p:cNvPr id="19" name="Text 17"/>
          <p:cNvSpPr/>
          <p:nvPr/>
        </p:nvSpPr>
        <p:spPr>
          <a:xfrm>
            <a:off x="8641080" y="259689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güven katmanı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10241280" y="2103120"/>
            <a:ext cx="160020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D7B56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AI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10241280" y="2596896"/>
            <a:ext cx="16002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9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içgörü motoru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 model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Kasayı ücretsiz aç. İçgörü, güven ve araştırma pazarından kazan.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73405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65176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Premium abonelik: kişisel longevity analizleri ve rutin önerileri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777240" y="3264408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182112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Kurum lisansı: klinik, sigorta, şirket ve araştırma dashboardları</a:t>
            </a:r>
            <a:endParaRPr lang="en-US" sz="1450" dirty="0"/>
          </a:p>
        </p:txBody>
      </p:sp>
      <p:sp>
        <p:nvSpPr>
          <p:cNvPr id="12" name="Shape 10"/>
          <p:cNvSpPr/>
          <p:nvPr/>
        </p:nvSpPr>
        <p:spPr>
          <a:xfrm>
            <a:off x="777240" y="3794760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712464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marketplace: anonim, izinli ve ödüllü veri erişimi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777240" y="4325112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42816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5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API gelirleri: laboratuvar, wearable ve sağlık uygulaması entegrasyonları</a:t>
            </a:r>
            <a:endParaRPr lang="en-US" sz="14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Pilot design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İlk 90 gün: az özellik, yüksek güven, net kullanım senaryosu.</a:t>
            </a:r>
            <a:endParaRPr lang="en-US" sz="1520" dirty="0"/>
          </a:p>
        </p:txBody>
      </p:sp>
      <p:sp>
        <p:nvSpPr>
          <p:cNvPr id="8" name="Text 6"/>
          <p:cNvSpPr/>
          <p:nvPr/>
        </p:nvSpPr>
        <p:spPr>
          <a:xfrm>
            <a:off x="658368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658368" y="3099816"/>
            <a:ext cx="1483523" cy="0"/>
          </a:xfrm>
          <a:prstGeom prst="line">
            <a:avLst/>
          </a:prstGeom>
          <a:noFill/>
          <a:ln w="11430">
            <a:solidFill>
              <a:srgbClr val="D7B56D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Vault MVP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58368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Test, wearable ve kullanıcı izin ekranı.</a:t>
            </a:r>
            <a:endParaRPr lang="en-US" sz="880" dirty="0"/>
          </a:p>
        </p:txBody>
      </p:sp>
      <p:sp>
        <p:nvSpPr>
          <p:cNvPr id="12" name="Text 10"/>
          <p:cNvSpPr/>
          <p:nvPr/>
        </p:nvSpPr>
        <p:spPr>
          <a:xfrm>
            <a:off x="2770632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2770632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70632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Clinic Pilot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2770632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100–300 kullanıcı ile longevity programı.</a:t>
            </a:r>
            <a:endParaRPr lang="en-US" sz="880" dirty="0"/>
          </a:p>
        </p:txBody>
      </p:sp>
      <p:sp>
        <p:nvSpPr>
          <p:cNvPr id="16" name="Text 14"/>
          <p:cNvSpPr/>
          <p:nvPr/>
        </p:nvSpPr>
        <p:spPr>
          <a:xfrm>
            <a:off x="4882896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900" dirty="0"/>
          </a:p>
        </p:txBody>
      </p:sp>
      <p:sp>
        <p:nvSpPr>
          <p:cNvPr id="17" name="Shape 15"/>
          <p:cNvSpPr/>
          <p:nvPr/>
        </p:nvSpPr>
        <p:spPr>
          <a:xfrm>
            <a:off x="4882896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82896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Report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882896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Kişisel özet ve rutin öneri üretimi.</a:t>
            </a:r>
            <a:endParaRPr lang="en-US" sz="880" dirty="0"/>
          </a:p>
        </p:txBody>
      </p:sp>
      <p:sp>
        <p:nvSpPr>
          <p:cNvPr id="20" name="Text 18"/>
          <p:cNvSpPr/>
          <p:nvPr/>
        </p:nvSpPr>
        <p:spPr>
          <a:xfrm>
            <a:off x="6995160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995160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995160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Research Trial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95160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Anonim katkı ve ödül modelinin testi.</a:t>
            </a:r>
            <a:endParaRPr lang="en-US" sz="880" dirty="0"/>
          </a:p>
        </p:txBody>
      </p:sp>
      <p:sp>
        <p:nvSpPr>
          <p:cNvPr id="24" name="Text 22"/>
          <p:cNvSpPr/>
          <p:nvPr/>
        </p:nvSpPr>
        <p:spPr>
          <a:xfrm>
            <a:off x="9107424" y="2788920"/>
            <a:ext cx="38404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900" dirty="0"/>
          </a:p>
        </p:txBody>
      </p:sp>
      <p:sp>
        <p:nvSpPr>
          <p:cNvPr id="25" name="Shape 23"/>
          <p:cNvSpPr/>
          <p:nvPr/>
        </p:nvSpPr>
        <p:spPr>
          <a:xfrm>
            <a:off x="9107424" y="3099816"/>
            <a:ext cx="1483523" cy="0"/>
          </a:xfrm>
          <a:prstGeom prst="line">
            <a:avLst/>
          </a:prstGeom>
          <a:noFill/>
          <a:ln w="11430">
            <a:solidFill>
              <a:srgbClr val="293349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107424" y="3264408"/>
            <a:ext cx="190195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00" b="1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Scale Pack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9107424" y="3621024"/>
            <a:ext cx="190195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8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Kurum lisansı ve API ortaklıkları.</a:t>
            </a:r>
            <a:endParaRPr lang="en-US" sz="880" dirty="0"/>
          </a:p>
        </p:txBody>
      </p:sp>
      <p:sp>
        <p:nvSpPr>
          <p:cNvPr id="28" name="Text 2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11480" y="219456"/>
            <a:ext cx="14173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DORMAN REVIEW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2148840" y="219456"/>
            <a:ext cx="4206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VAULT™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1292840" y="219456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411480" y="566928"/>
            <a:ext cx="11365992" cy="0"/>
          </a:xfrm>
          <a:prstGeom prst="line">
            <a:avLst/>
          </a:prstGeom>
          <a:noFill/>
          <a:ln w="7620">
            <a:solidFill>
              <a:srgbClr val="263042">
                <a:alpha val="9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43000"/>
            <a:ext cx="534924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400" dirty="0">
                <a:solidFill>
                  <a:srgbClr val="F7F1E6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we win</a:t>
            </a:r>
            <a:endParaRPr lang="en-US" sz="3400" dirty="0"/>
          </a:p>
        </p:txBody>
      </p:sp>
      <p:sp>
        <p:nvSpPr>
          <p:cNvPr id="7" name="Text 5"/>
          <p:cNvSpPr/>
          <p:nvPr/>
        </p:nvSpPr>
        <p:spPr>
          <a:xfrm>
            <a:off x="621792" y="2066544"/>
            <a:ext cx="5074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indent="0" marL="0">
              <a:buNone/>
            </a:pPr>
            <a:r>
              <a:rPr lang="en-US" sz="1520" dirty="0">
                <a:solidFill>
                  <a:srgbClr val="B7B0A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Biyolojik veri pazarında asıl ürün veri değil; güvenilir sahipliktir.</a:t>
            </a:r>
            <a:endParaRPr lang="en-US" sz="1520" dirty="0"/>
          </a:p>
        </p:txBody>
      </p:sp>
      <p:sp>
        <p:nvSpPr>
          <p:cNvPr id="8" name="Shape 6"/>
          <p:cNvSpPr/>
          <p:nvPr/>
        </p:nvSpPr>
        <p:spPr>
          <a:xfrm>
            <a:off x="777240" y="264261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978408" y="256032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Kullanıcı kontrolü marka vaadinin merkezinde.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777240" y="319125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78408" y="310896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Web3, token spekülasyonu değil; erişim ve izin kayıt sistemi.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777240" y="373989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78408" y="365760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AI, teşhis değil; yön, rutin ve karar desteği katmanı.</a:t>
            </a:r>
            <a:endParaRPr lang="en-US" sz="1500" dirty="0"/>
          </a:p>
        </p:txBody>
      </p:sp>
      <p:sp>
        <p:nvSpPr>
          <p:cNvPr id="14" name="Shape 12"/>
          <p:cNvSpPr/>
          <p:nvPr/>
        </p:nvSpPr>
        <p:spPr>
          <a:xfrm>
            <a:off x="777240" y="4288536"/>
            <a:ext cx="73152" cy="73152"/>
          </a:xfrm>
          <a:prstGeom prst="ellipse">
            <a:avLst/>
          </a:prstGeom>
          <a:solidFill>
            <a:srgbClr val="D7B56D"/>
          </a:solidFill>
          <a:ln w="12700">
            <a:solidFill>
              <a:srgbClr val="D7B56D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78408" y="4206240"/>
            <a:ext cx="5376672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F7F1E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Kurumlar için veri kalitesi, kullanıcı için biyolojik hafıza.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7296912" y="1261872"/>
            <a:ext cx="3922776" cy="4242816"/>
          </a:xfrm>
          <a:prstGeom prst="roundRect">
            <a:avLst>
              <a:gd name="adj" fmla="val 3263"/>
            </a:avLst>
          </a:prstGeom>
          <a:solidFill>
            <a:srgbClr val="101A2A"/>
          </a:solidFill>
          <a:ln w="10160">
            <a:solidFill>
              <a:srgbClr val="2E394B">
                <a:alpha val="90000"/>
              </a:srgbClr>
            </a:solidFill>
            <a:prstDash val="solid"/>
          </a:ln>
        </p:spPr>
      </p:sp>
      <p:pic>
        <p:nvPicPr>
          <p:cNvPr id="17" name="Image 0" descr="/mnt/data/a_high_end_cyber_biometric_security_concept_scene_batch_7.png">    </p:cNvPr>
          <p:cNvPicPr>
            <a:picLocks noChangeAspect="1"/>
          </p:cNvPicPr>
          <p:nvPr/>
        </p:nvPicPr>
        <p:blipFill>
          <a:blip r:embed="rId1"/>
          <a:srcRect l="24001" r="24001" t="0" b="0"/>
          <a:stretch/>
        </p:blipFill>
        <p:spPr>
          <a:xfrm>
            <a:off x="7315200" y="1280160"/>
            <a:ext cx="3886200" cy="4206240"/>
          </a:xfrm>
          <a:prstGeom prst="rect">
            <a:avLst/>
          </a:prstGeom>
        </p:spPr>
      </p:pic>
      <p:sp>
        <p:nvSpPr>
          <p:cNvPr id="18" name="Shape 15"/>
          <p:cNvSpPr/>
          <p:nvPr/>
        </p:nvSpPr>
        <p:spPr>
          <a:xfrm>
            <a:off x="7315200" y="1280160"/>
            <a:ext cx="3886200" cy="4206240"/>
          </a:xfrm>
          <a:prstGeom prst="roundRect">
            <a:avLst>
              <a:gd name="adj" fmla="val 3294"/>
            </a:avLst>
          </a:prstGeom>
          <a:solidFill>
            <a:srgbClr val="000000">
              <a:alpha val="0"/>
            </a:srgbClr>
          </a:solidFill>
          <a:ln w="10160">
            <a:solidFill>
              <a:srgbClr val="D7B56D">
                <a:alpha val="4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11480" y="6446520"/>
            <a:ext cx="2926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i="1" dirty="0">
                <a:solidFill>
                  <a:srgbClr val="D7B56D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Art of Positioning Collab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Strategic sales presentation</dc:subject>
  <dc:creator>Dorman Review × The Art of Positioning</dc:creator>
  <cp:lastModifiedBy>Dorman Review × The Art of Positioning</cp:lastModifiedBy>
  <cp:revision>1</cp:revision>
  <dcterms:created xsi:type="dcterms:W3CDTF">2026-07-22T12:49:48Z</dcterms:created>
  <dcterms:modified xsi:type="dcterms:W3CDTF">2026-07-22T12:49:48Z</dcterms:modified>
</cp:coreProperties>
</file>