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IMPACT™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HUMAN IMPACT™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 of Contribution Protocol</a:t>
            </a:r>
            <a:endParaRPr lang="en-US" sz="1520" dirty="0"/>
          </a:p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What Truly Matters.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6473952" y="804672"/>
            <a:ext cx="5202936" cy="5431536"/>
          </a:xfrm>
          <a:prstGeom prst="roundRect">
            <a:avLst>
              <a:gd name="adj" fmla="val 2460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9" name="Image 0" descr="/mnt/data/a_highly_detailed_cinematic_high_resolution_digi_batch_3.png">    </p:cNvPr>
          <p:cNvPicPr>
            <a:picLocks noChangeAspect="1"/>
          </p:cNvPicPr>
          <p:nvPr/>
        </p:nvPicPr>
        <p:blipFill>
          <a:blip r:embed="rId1"/>
          <a:srcRect l="23052" r="23052" t="0" b="0"/>
          <a:stretch/>
        </p:blipFill>
        <p:spPr>
          <a:xfrm>
            <a:off x="6492240" y="822960"/>
            <a:ext cx="5166360" cy="539496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6492240" y="822960"/>
            <a:ext cx="5166360" cy="5394960"/>
          </a:xfrm>
          <a:prstGeom prst="roundRect">
            <a:avLst>
              <a:gd name="adj" fmla="val 2478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40080" y="2971800"/>
            <a:ext cx="1828800" cy="292608"/>
          </a:xfrm>
          <a:prstGeom prst="roundRect">
            <a:avLst>
              <a:gd name="adj" fmla="val 37500"/>
            </a:avLst>
          </a:prstGeom>
          <a:solidFill>
            <a:srgbClr val="D7B56D">
              <a:alpha val="16000"/>
            </a:srgbClr>
          </a:solidFill>
          <a:ln w="7620">
            <a:solidFill>
              <a:srgbClr val="D7B56D">
                <a:alpha val="7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49808" y="3044952"/>
            <a:ext cx="16093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SALES PRESENTATION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IMPACT™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325880"/>
            <a:ext cx="6309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HUMAN IMPACT™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621792" y="205740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most valuable people will not only be the richest.</a:t>
            </a:r>
            <a:endParaRPr lang="en-US" sz="2400" dirty="0"/>
          </a:p>
          <a:p>
            <a:pPr indent="0" marL="0">
              <a:buNone/>
            </a:pPr>
            <a:r>
              <a:rPr lang="en-US" sz="2400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They will be the most useful to humanity.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40080" y="4160520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45262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collaboration with The Art of Positioning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40080" y="4983480"/>
            <a:ext cx="2743200" cy="0"/>
          </a:xfrm>
          <a:prstGeom prst="line">
            <a:avLst/>
          </a:prstGeom>
          <a:noFill/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51663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Sales narrative • Platform design • Strategic positioning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7571232" y="941832"/>
            <a:ext cx="3785616" cy="4379976"/>
          </a:xfrm>
          <a:prstGeom prst="roundRect">
            <a:avLst>
              <a:gd name="adj" fmla="val 3382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13" name="Image 0" descr="/mnt/data/a_cinematic_highly_detailed_composite_concept_art_batch_6.png">    </p:cNvPr>
          <p:cNvPicPr>
            <a:picLocks noChangeAspect="1"/>
          </p:cNvPicPr>
          <p:nvPr/>
        </p:nvPicPr>
        <p:blipFill>
          <a:blip r:embed="rId1"/>
          <a:srcRect l="25711" r="25711" t="0" b="0"/>
          <a:stretch/>
        </p:blipFill>
        <p:spPr>
          <a:xfrm>
            <a:off x="7589520" y="960120"/>
            <a:ext cx="3749040" cy="434340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7589520" y="960120"/>
            <a:ext cx="3749040" cy="4343400"/>
          </a:xfrm>
          <a:prstGeom prst="roundRect">
            <a:avLst>
              <a:gd name="adj" fmla="val 3415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IMPACT™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868680"/>
            <a:ext cx="3474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D7B56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234440" y="1143000"/>
            <a:ext cx="58064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future currency is contribution.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1207008" y="288036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thesis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434072" y="941832"/>
            <a:ext cx="3922776" cy="4334256"/>
          </a:xfrm>
          <a:prstGeom prst="roundRect">
            <a:avLst>
              <a:gd name="adj" fmla="val 3263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10" name="Image 0" descr="/mnt/data/a_futuristic_high_end_corporate_tech_scene_in_a_d_batch_9.png">    </p:cNvPr>
          <p:cNvPicPr>
            <a:picLocks noChangeAspect="1"/>
          </p:cNvPicPr>
          <p:nvPr/>
        </p:nvPicPr>
        <p:blipFill>
          <a:blip r:embed="rId1"/>
          <a:srcRect l="24554" r="24554" t="0" b="0"/>
          <a:stretch/>
        </p:blipFill>
        <p:spPr>
          <a:xfrm>
            <a:off x="7452360" y="960120"/>
            <a:ext cx="3886200" cy="429768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452360" y="960120"/>
            <a:ext cx="3886200" cy="4297680"/>
          </a:xfrm>
          <a:prstGeom prst="roundRect">
            <a:avLst>
              <a:gd name="adj" fmla="val 3294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IMPACT™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problem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measure attention better than contribution.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77240" y="287121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788920"/>
            <a:ext cx="51023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Money, followers and valuation dominate status signals.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77240" y="3438144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355848"/>
            <a:ext cx="51023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Scientific, educational, environmental and civic work is hard to compare.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4005072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3922776"/>
            <a:ext cx="51023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Organizations need credible impact data; individuals need portable proof.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611112" y="941832"/>
            <a:ext cx="4791456" cy="5202936"/>
          </a:xfrm>
          <a:prstGeom prst="roundRect">
            <a:avLst>
              <a:gd name="adj" fmla="val 2672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15" name="Image 0" descr="/mnt/data/a_cinematic_highly_detailed_composite_concept_art_batch_6.png">    </p:cNvPr>
          <p:cNvPicPr>
            <a:picLocks noChangeAspect="1"/>
          </p:cNvPicPr>
          <p:nvPr/>
        </p:nvPicPr>
        <p:blipFill>
          <a:blip r:embed="rId1"/>
          <a:srcRect l="24101" r="24101" t="0" b="0"/>
          <a:stretch/>
        </p:blipFill>
        <p:spPr>
          <a:xfrm>
            <a:off x="6629400" y="960120"/>
            <a:ext cx="4754880" cy="5166360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6629400" y="960120"/>
            <a:ext cx="4754880" cy="5166360"/>
          </a:xfrm>
          <a:prstGeom prst="roundRect">
            <a:avLst>
              <a:gd name="adj" fmla="val 2692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IMPACT™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solution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verified contribution layer for people, teams and institutions.</a:t>
            </a:r>
            <a:endParaRPr lang="en-US" sz="1520" dirty="0"/>
          </a:p>
        </p:txBody>
      </p:sp>
      <p:sp>
        <p:nvSpPr>
          <p:cNvPr id="8" name="Text 6"/>
          <p:cNvSpPr/>
          <p:nvPr/>
        </p:nvSpPr>
        <p:spPr>
          <a:xfrm>
            <a:off x="685800" y="27432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30906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32461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Work, projects, research, volunteering and open-source activity.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3675888" y="27432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3675888" y="30906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75888" y="32461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Peer, institution, data and evidence-based validation.</a:t>
            </a:r>
            <a:endParaRPr lang="en-US" sz="980" dirty="0"/>
          </a:p>
        </p:txBody>
      </p:sp>
      <p:sp>
        <p:nvSpPr>
          <p:cNvPr id="14" name="Text 12"/>
          <p:cNvSpPr/>
          <p:nvPr/>
        </p:nvSpPr>
        <p:spPr>
          <a:xfrm>
            <a:off x="685800" y="40507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85800" y="43982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45537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 Score across domains and time horizons.</a:t>
            </a:r>
            <a:endParaRPr lang="en-US" sz="980" dirty="0"/>
          </a:p>
        </p:txBody>
      </p:sp>
      <p:sp>
        <p:nvSpPr>
          <p:cNvPr id="17" name="Text 15"/>
          <p:cNvSpPr/>
          <p:nvPr/>
        </p:nvSpPr>
        <p:spPr>
          <a:xfrm>
            <a:off x="3675888" y="40507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Reward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3675888" y="43982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75888" y="45537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Access, funding, reputation and opportunity linked to contribution.</a:t>
            </a:r>
            <a:endParaRPr lang="en-US" sz="980" dirty="0"/>
          </a:p>
        </p:txBody>
      </p:sp>
      <p:sp>
        <p:nvSpPr>
          <p:cNvPr id="20" name="Text 18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IMPACT™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Protocol design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standard for many kinds of value creation.</a:t>
            </a:r>
            <a:endParaRPr lang="en-US" sz="1520" dirty="0"/>
          </a:p>
        </p:txBody>
      </p:sp>
      <p:sp>
        <p:nvSpPr>
          <p:cNvPr id="8" name="Text 6"/>
          <p:cNvSpPr/>
          <p:nvPr/>
        </p:nvSpPr>
        <p:spPr>
          <a:xfrm>
            <a:off x="685800" y="25146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Identity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28620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30175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Contributor profiles for people and organizations.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3675888" y="25146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3675888" y="28620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75888" y="30175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 files, references, outcomes and third-party validation.</a:t>
            </a:r>
            <a:endParaRPr lang="en-US" sz="980" dirty="0"/>
          </a:p>
        </p:txBody>
      </p:sp>
      <p:sp>
        <p:nvSpPr>
          <p:cNvPr id="14" name="Text 12"/>
          <p:cNvSpPr/>
          <p:nvPr/>
        </p:nvSpPr>
        <p:spPr>
          <a:xfrm>
            <a:off x="685800" y="38221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 Graph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85800" y="41696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43251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Contribution maps across science, education, health and climate.</a:t>
            </a:r>
            <a:endParaRPr lang="en-US" sz="980" dirty="0"/>
          </a:p>
        </p:txBody>
      </p:sp>
      <p:sp>
        <p:nvSpPr>
          <p:cNvPr id="17" name="Text 15"/>
          <p:cNvSpPr/>
          <p:nvPr/>
        </p:nvSpPr>
        <p:spPr>
          <a:xfrm>
            <a:off x="3675888" y="38221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3675888" y="41696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75888" y="43251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Transparent criteria, appeals and anti-gaming controls.</a:t>
            </a:r>
            <a:endParaRPr lang="en-US" sz="980" dirty="0"/>
          </a:p>
        </p:txBody>
      </p:sp>
      <p:sp>
        <p:nvSpPr>
          <p:cNvPr id="20" name="Shape 18"/>
          <p:cNvSpPr/>
          <p:nvPr/>
        </p:nvSpPr>
        <p:spPr>
          <a:xfrm>
            <a:off x="7434072" y="1216152"/>
            <a:ext cx="3831336" cy="4334256"/>
          </a:xfrm>
          <a:prstGeom prst="roundRect">
            <a:avLst>
              <a:gd name="adj" fmla="val 3341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21" name="Image 0" descr="/mnt/data/a_highly_detailed_cinematic_high_resolution_digi_batch_3.png">    </p:cNvPr>
          <p:cNvPicPr>
            <a:picLocks noChangeAspect="1"/>
          </p:cNvPicPr>
          <p:nvPr/>
        </p:nvPicPr>
        <p:blipFill>
          <a:blip r:embed="rId1"/>
          <a:srcRect l="25153" r="25153" t="0" b="0"/>
          <a:stretch/>
        </p:blipFill>
        <p:spPr>
          <a:xfrm>
            <a:off x="7452360" y="1234440"/>
            <a:ext cx="3794760" cy="4297680"/>
          </a:xfrm>
          <a:prstGeom prst="rect">
            <a:avLst/>
          </a:prstGeom>
        </p:spPr>
      </p:pic>
      <p:sp>
        <p:nvSpPr>
          <p:cNvPr id="22" name="Shape 19"/>
          <p:cNvSpPr/>
          <p:nvPr/>
        </p:nvSpPr>
        <p:spPr>
          <a:xfrm>
            <a:off x="7452360" y="1234440"/>
            <a:ext cx="3794760" cy="4297680"/>
          </a:xfrm>
          <a:prstGeom prst="roundRect">
            <a:avLst>
              <a:gd name="adj" fmla="val 3373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IMPACT™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 buys first?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where contribution already matters but proof is fragmented.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77240" y="277977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697480"/>
            <a:ext cx="5285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Universities and research ecosystems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777240" y="3291840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209544"/>
            <a:ext cx="5285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NGOs, foundations and grant programs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777240" y="3803904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3721608"/>
            <a:ext cx="5285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Companies with ESG and talent programs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777240" y="4315968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78408" y="4233672"/>
            <a:ext cx="5285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Open-source communities and developer ecosystems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777240" y="4828032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78408" y="4745736"/>
            <a:ext cx="5285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Cities and civic innovation programs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7040880" y="2240280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Proof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7040880" y="2734056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layer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8641080" y="2240280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Score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8641080" y="2734056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 layer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10241280" y="2240280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Access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10241280" y="2734056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reward layer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IMPACT™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Impact Score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a popularity score. A contribution record.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77240" y="277977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697480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Domain: science, education, climate, health, open-source, civic good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777240" y="3310128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227832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Depth: verified outcomes instead of vanity metrics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777240" y="3840480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3758184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Time: durable contribution weighted above short-term visibility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777240" y="4370832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78408" y="4288536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Context: role, resources and collaboration acknowledged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IMPACT™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Revenue model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the infrastructure layer for verified social value.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77240" y="277977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697480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Institution subscriptions for impact dashboards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777240" y="3291840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209544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Verification workflow fees for grants, programs and awards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777240" y="3803904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3721608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API for talent, ESG, education and philanthropy platforms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777240" y="4315968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78408" y="4233672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Premium contributor profiles and portable credentials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777240" y="4828032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78408" y="4745736"/>
            <a:ext cx="5468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intelligence reports for funders and public institutions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IMPACT™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Pilot design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closed ecosystem before a universal protocol.</a:t>
            </a:r>
            <a:endParaRPr lang="en-US" sz="1520" dirty="0"/>
          </a:p>
        </p:txBody>
      </p:sp>
      <p:sp>
        <p:nvSpPr>
          <p:cNvPr id="8" name="Text 6"/>
          <p:cNvSpPr/>
          <p:nvPr/>
        </p:nvSpPr>
        <p:spPr>
          <a:xfrm>
            <a:off x="658368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58368" y="3099816"/>
            <a:ext cx="1483523" cy="0"/>
          </a:xfrm>
          <a:prstGeom prst="line">
            <a:avLst/>
          </a:prstGeom>
          <a:noFill/>
          <a:ln w="11430">
            <a:solidFill>
              <a:srgbClr val="D7B56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Domain Pick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58368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field: climate, education or open-source.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2770632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770632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70632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 Set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770632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3–5 institutions provide proof sources.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4882896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882896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82896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Model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82896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criteria and anti-gaming rules.</a:t>
            </a:r>
            <a:endParaRPr lang="en-US" sz="880" dirty="0"/>
          </a:p>
        </p:txBody>
      </p:sp>
      <p:sp>
        <p:nvSpPr>
          <p:cNvPr id="20" name="Text 18"/>
          <p:cNvSpPr/>
          <p:nvPr/>
        </p:nvSpPr>
        <p:spPr>
          <a:xfrm>
            <a:off x="6995160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995160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95160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Dashboard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995160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Profiles, proof cards and impact graph.</a:t>
            </a:r>
            <a:endParaRPr lang="en-US" sz="880" dirty="0"/>
          </a:p>
        </p:txBody>
      </p:sp>
      <p:sp>
        <p:nvSpPr>
          <p:cNvPr id="24" name="Text 22"/>
          <p:cNvSpPr/>
          <p:nvPr/>
        </p:nvSpPr>
        <p:spPr>
          <a:xfrm>
            <a:off x="9107424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9107424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107424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Reward Loop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107424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Funding, access or recognition tied to contribution.</a:t>
            </a:r>
            <a:endParaRPr lang="en-US" sz="880" dirty="0"/>
          </a:p>
        </p:txBody>
      </p:sp>
      <p:sp>
        <p:nvSpPr>
          <p:cNvPr id="28" name="Text 26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Strategic sales presentation</dc:subject>
  <dc:creator>Dorman Review × The Art of Positioning</dc:creator>
  <cp:lastModifiedBy>Dorman Review × The Art of Positioning</cp:lastModifiedBy>
  <cp:revision>1</cp:revision>
  <dcterms:created xsi:type="dcterms:W3CDTF">2026-07-22T12:49:49Z</dcterms:created>
  <dcterms:modified xsi:type="dcterms:W3CDTF">2026-07-22T12:49:49Z</dcterms:modified>
</cp:coreProperties>
</file>