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EARTH GRID™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Decentralized Green Energy Network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the Planet.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6473952" y="804672"/>
            <a:ext cx="5202936" cy="5431536"/>
          </a:xfrm>
          <a:prstGeom prst="roundRect">
            <a:avLst>
              <a:gd name="adj" fmla="val 2460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9" name="Image 0" descr="/mnt/data/a_wide_cinematic_dark_toned_3d_render_mockup_o_batch_8.png">    </p:cNvPr>
          <p:cNvPicPr>
            <a:picLocks noChangeAspect="1"/>
          </p:cNvPicPr>
          <p:nvPr/>
        </p:nvPicPr>
        <p:blipFill>
          <a:blip r:embed="rId1"/>
          <a:srcRect l="23052" r="23052" t="0" b="0"/>
          <a:stretch/>
        </p:blipFill>
        <p:spPr>
          <a:xfrm>
            <a:off x="6492240" y="822960"/>
            <a:ext cx="5166360" cy="53949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492240" y="822960"/>
            <a:ext cx="5166360" cy="5394960"/>
          </a:xfrm>
          <a:prstGeom prst="roundRect">
            <a:avLst>
              <a:gd name="adj" fmla="val 2478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40080" y="2971800"/>
            <a:ext cx="1828800" cy="292608"/>
          </a:xfrm>
          <a:prstGeom prst="roundRect">
            <a:avLst>
              <a:gd name="adj" fmla="val 37500"/>
            </a:avLst>
          </a:prstGeom>
          <a:solidFill>
            <a:srgbClr val="D7B56D">
              <a:alpha val="16000"/>
            </a:srgbClr>
          </a:solidFill>
          <a:ln w="7620">
            <a:solidFill>
              <a:srgbClr val="D7B56D">
                <a:alpha val="7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49808" y="3044952"/>
            <a:ext cx="16093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PRESENTATION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325880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EARTH GRID™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21792" y="205740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internet shared information.</a:t>
            </a:r>
            <a:endParaRPr lang="en-US" sz="2400" dirty="0"/>
          </a:p>
          <a:p>
            <a:pPr indent="0" marL="0">
              <a:buNone/>
            </a:pPr>
            <a:r>
              <a:rPr lang="en-US" sz="2400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Earth Grid shares energy.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40080" y="416052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45262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collaboration with The Art of Positioning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4983480"/>
            <a:ext cx="2743200" cy="0"/>
          </a:xfrm>
          <a:prstGeom prst="line">
            <a:avLst/>
          </a:prstGeom>
          <a:noFill/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166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narrative • Platform design • Strategic positioning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571232" y="941832"/>
            <a:ext cx="3785616" cy="4379976"/>
          </a:xfrm>
          <a:prstGeom prst="roundRect">
            <a:avLst>
              <a:gd name="adj" fmla="val 3382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3" name="Image 0" descr="/mnt/data/a_wide_cinematic_high_tech_smart_grid_concept_sc_batch_5.png">    </p:cNvPr>
          <p:cNvPicPr>
            <a:picLocks noChangeAspect="1"/>
          </p:cNvPicPr>
          <p:nvPr/>
        </p:nvPicPr>
        <p:blipFill>
          <a:blip r:embed="rId1"/>
          <a:srcRect l="25711" r="25711" t="0" b="0"/>
          <a:stretch/>
        </p:blipFill>
        <p:spPr>
          <a:xfrm>
            <a:off x="7589520" y="960120"/>
            <a:ext cx="3749040" cy="434340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7589520" y="960120"/>
            <a:ext cx="3749040" cy="4343400"/>
          </a:xfrm>
          <a:prstGeom prst="roundRect">
            <a:avLst>
              <a:gd name="adj" fmla="val 3415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868680"/>
            <a:ext cx="3474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D7B5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234440" y="1143000"/>
            <a:ext cx="58064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building becomes a power plant.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1207008" y="28803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thesis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434072" y="941832"/>
            <a:ext cx="3922776" cy="4334256"/>
          </a:xfrm>
          <a:prstGeom prst="roundRect">
            <a:avLst>
              <a:gd name="adj" fmla="val 3263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0" name="Image 0" descr="/mnt/data/a_wide_cinematic_futuristic_cityscape_landscape_batch_2.png">    </p:cNvPr>
          <p:cNvPicPr>
            <a:picLocks noChangeAspect="1"/>
          </p:cNvPicPr>
          <p:nvPr/>
        </p:nvPicPr>
        <p:blipFill>
          <a:blip r:embed="rId1"/>
          <a:srcRect l="24554" r="24554" t="0" b="0"/>
          <a:stretch/>
        </p:blipFill>
        <p:spPr>
          <a:xfrm>
            <a:off x="7452360" y="960120"/>
            <a:ext cx="3886200" cy="429768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452360" y="960120"/>
            <a:ext cx="3886200" cy="4297680"/>
          </a:xfrm>
          <a:prstGeom prst="roundRect">
            <a:avLst>
              <a:gd name="adj" fmla="val 3294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 energy is everywhere. Coordination is missing.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87121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788920"/>
            <a:ext cx="5193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Homes, EVs, batteries and solar panels produce value separately.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343814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355848"/>
            <a:ext cx="5193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Utilities need flexibility faster than traditional infrastructure can be built.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400507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922776"/>
            <a:ext cx="5193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exchange still depends on slow settlement, permits and fragmented software.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611112" y="941832"/>
            <a:ext cx="4791456" cy="5202936"/>
          </a:xfrm>
          <a:prstGeom prst="roundRect">
            <a:avLst>
              <a:gd name="adj" fmla="val 2672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5" name="Image 0" descr="/mnt/data/a_wide_cinematic_high_tech_smart_grid_concept_sc_batch_5.png">    </p:cNvPr>
          <p:cNvPicPr>
            <a:picLocks noChangeAspect="1"/>
          </p:cNvPicPr>
          <p:nvPr/>
        </p:nvPicPr>
        <p:blipFill>
          <a:blip r:embed="rId1"/>
          <a:srcRect l="24101" r="24101" t="0" b="0"/>
          <a:stretch/>
        </p:blipFill>
        <p:spPr>
          <a:xfrm>
            <a:off x="6629400" y="960120"/>
            <a:ext cx="4754880" cy="516636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6629400" y="960120"/>
            <a:ext cx="4754880" cy="5166360"/>
          </a:xfrm>
          <a:prstGeom prst="roundRect">
            <a:avLst>
              <a:gd name="adj" fmla="val 2692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solution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shared operating system for distributed energy assets.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85800" y="27432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30906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2461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Solar, storage, EV, building and microgrid assets.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75888" y="27432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Optimize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75888" y="30906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75888" y="32461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routes energy according to price, demand and weather.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685800" y="40507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Settle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43982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5537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Usage, exchange and compensation are verified.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3675888" y="40507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Aggregate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75888" y="43982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75888" y="45537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 assets become a bankable grid resource.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Platform layers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grid becomes a protocol, not only a place.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85800" y="25146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Asset Layer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28620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0175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Homes, buildings, EVs, batteries, renewable plants.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75888" y="25146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Dispatch Layer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75888" y="28620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75888" y="30175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Forecast, charge, discharge and route energy.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685800" y="38221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Layer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41696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3251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Tariff, PPA, flexibility and local exchange products.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3675888" y="38221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Layer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75888" y="41696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75888" y="43251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Metering, proof, settlement and participant identity.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7434072" y="1216152"/>
            <a:ext cx="3831336" cy="4334256"/>
          </a:xfrm>
          <a:prstGeom prst="roundRect">
            <a:avLst>
              <a:gd name="adj" fmla="val 3341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21" name="Image 0" descr="/mnt/data/a_wide_cinematic_dark_toned_3d_render_mockup_o_batch_8.png">    </p:cNvPr>
          <p:cNvPicPr>
            <a:picLocks noChangeAspect="1"/>
          </p:cNvPicPr>
          <p:nvPr/>
        </p:nvPicPr>
        <p:blipFill>
          <a:blip r:embed="rId1"/>
          <a:srcRect l="25153" r="25153" t="0" b="0"/>
          <a:stretch/>
        </p:blipFill>
        <p:spPr>
          <a:xfrm>
            <a:off x="7452360" y="1234440"/>
            <a:ext cx="3794760" cy="4297680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7452360" y="1234440"/>
            <a:ext cx="3794760" cy="4297680"/>
          </a:xfrm>
          <a:prstGeom prst="roundRect">
            <a:avLst>
              <a:gd name="adj" fmla="val 3373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buys first?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controlled asset groups, then open the network.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77977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697480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companies building virtual power plants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77240" y="3291840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209544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 estate groups with solar-ready portfolios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380390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721608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Municipalities and smart districts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4315968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33672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 fleet operators and charging networks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77240" y="482803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4745736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Industrial parks seeking energy resilience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7040880" y="22402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VPP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040880" y="273405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product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641080" y="22402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Fleet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8641080" y="273405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supply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0241280" y="22402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Utility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0241280" y="273405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buyer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model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Sell coordination where infrastructure alone is too slow.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77977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697480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SaaS fee per connected asset or site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77240" y="3291840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209544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Revenue share from flexibility and grid services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380390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721608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Transaction fee on local energy exchange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4315968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33672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license for utilities and developers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77240" y="482803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4745736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Financing layer for solar, battery and retrofit packages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design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district-scale proof before a global protocol.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58368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58368" y="3099816"/>
            <a:ext cx="1483523" cy="0"/>
          </a:xfrm>
          <a:prstGeom prst="line">
            <a:avLst/>
          </a:prstGeom>
          <a:noFill/>
          <a:ln w="11430">
            <a:solidFill>
              <a:srgbClr val="D7B56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Asset Map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8368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50–200 sites and baseline energy flows.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2770632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70632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70632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Layer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70632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solar, batteries, chargers and meters.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4882896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882896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82896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Dispatch Test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82896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optimizes price, weather and demand.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6995160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995160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95160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Settlement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995160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Transparent compensation and proof dashboard.</a:t>
            </a:r>
            <a:endParaRPr lang="en-US" sz="880" dirty="0"/>
          </a:p>
        </p:txBody>
      </p:sp>
      <p:sp>
        <p:nvSpPr>
          <p:cNvPr id="24" name="Text 22"/>
          <p:cNvSpPr/>
          <p:nvPr/>
        </p:nvSpPr>
        <p:spPr>
          <a:xfrm>
            <a:off x="9107424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9107424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07424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VPP Launch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107424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Package flexibility for utility buyers.</a:t>
            </a:r>
            <a:endParaRPr lang="en-US" sz="880" dirty="0"/>
          </a:p>
        </p:txBody>
      </p:sp>
      <p:sp>
        <p:nvSpPr>
          <p:cNvPr id="28" name="Text 2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 GRID™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we win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future energy company will coordinate more assets than it owns.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64261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56032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Asset-light model: own the network layer, not every battery.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319125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10896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Utility-friendly: creates flexibility without fighting incumbents.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373989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65760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Web3 used for settlement and proof, not speculative energy tokens.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77240" y="428853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0624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value compounds as asset behavior data grows.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388352" y="1124712"/>
            <a:ext cx="3922776" cy="4425696"/>
          </a:xfrm>
          <a:prstGeom prst="roundRect">
            <a:avLst>
              <a:gd name="adj" fmla="val 3263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7" name="Image 0" descr="/mnt/data/a_wide_cinematic_futuristic_cityscape_landscape_batch_2.png">    </p:cNvPr>
          <p:cNvPicPr>
            <a:picLocks noChangeAspect="1"/>
          </p:cNvPicPr>
          <p:nvPr/>
        </p:nvPicPr>
        <p:blipFill>
          <a:blip r:embed="rId1"/>
          <a:srcRect l="25084" r="25084" t="0" b="0"/>
          <a:stretch/>
        </p:blipFill>
        <p:spPr>
          <a:xfrm>
            <a:off x="7406640" y="1143000"/>
            <a:ext cx="3886200" cy="4389120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7406640" y="1143000"/>
            <a:ext cx="3886200" cy="4389120"/>
          </a:xfrm>
          <a:prstGeom prst="roundRect">
            <a:avLst>
              <a:gd name="adj" fmla="val 3294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Strategic sales presentation</dc:subject>
  <dc:creator>Dorman Review × The Art of Positioning</dc:creator>
  <cp:lastModifiedBy>Dorman Review × The Art of Positioning</cp:lastModifiedBy>
  <cp:revision>1</cp:revision>
  <dcterms:created xsi:type="dcterms:W3CDTF">2026-07-22T12:49:48Z</dcterms:created>
  <dcterms:modified xsi:type="dcterms:W3CDTF">2026-07-22T12:49:48Z</dcterms:modified>
</cp:coreProperties>
</file>